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presentation.main+xml" PartName="/ppt/presentation.xml"/>
  <Override ContentType="application/vnd.openxmlformats-officedocument.presentationml.presProps+xml" PartName="/ppt/presProps1.xml"/>
  <Override ContentType="application/vnd.openxmlformats-officedocument.theme+xml" PartName="/ppt/theme/theme1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</p:sldIdLst>
  <p:sldSz cy="6858000" cx="12192000"/>
  <p:notesSz cx="6858000" cy="9144000"/>
  <p:defaultTextStyle>
    <a:defPPr lvl="0">
      <a:defRPr lang="en-US"/>
    </a:defPPr>
    <a:lvl1pPr defTabSz="914400" eaLnBrk="1" hangingPunct="1" latinLnBrk="0" lvl="0" marL="0" rtl="0" algn="l">
      <a:defRPr kern="1200" sz="1800">
        <a:solidFill>
          <a:schemeClr val="tx1"/>
        </a:solidFill>
        <a:latin typeface="+mn-lt"/>
        <a:ea typeface="+mn-ea"/>
        <a:cs typeface="+mn-cs"/>
      </a:defRPr>
    </a:lvl1pPr>
    <a:lvl2pPr defTabSz="914400" eaLnBrk="1" hangingPunct="1" latinLnBrk="0" lvl="1" marL="457200" rtl="0" algn="l">
      <a:defRPr kern="1200" sz="1800">
        <a:solidFill>
          <a:schemeClr val="tx1"/>
        </a:solidFill>
        <a:latin typeface="+mn-lt"/>
        <a:ea typeface="+mn-ea"/>
        <a:cs typeface="+mn-cs"/>
      </a:defRPr>
    </a:lvl2pPr>
    <a:lvl3pPr defTabSz="914400" eaLnBrk="1" hangingPunct="1" latinLnBrk="0" lvl="2" marL="914400" rtl="0" algn="l">
      <a:defRPr kern="1200" sz="1800">
        <a:solidFill>
          <a:schemeClr val="tx1"/>
        </a:solidFill>
        <a:latin typeface="+mn-lt"/>
        <a:ea typeface="+mn-ea"/>
        <a:cs typeface="+mn-cs"/>
      </a:defRPr>
    </a:lvl3pPr>
    <a:lvl4pPr defTabSz="914400" eaLnBrk="1" hangingPunct="1" latinLnBrk="0" lvl="3" marL="1371600" rtl="0" algn="l">
      <a:defRPr kern="1200" sz="1800">
        <a:solidFill>
          <a:schemeClr val="tx1"/>
        </a:solidFill>
        <a:latin typeface="+mn-lt"/>
        <a:ea typeface="+mn-ea"/>
        <a:cs typeface="+mn-cs"/>
      </a:defRPr>
    </a:lvl4pPr>
    <a:lvl5pPr defTabSz="914400" eaLnBrk="1" hangingPunct="1" latinLnBrk="0" lvl="4" marL="1828800" rtl="0" algn="l">
      <a:defRPr kern="1200" sz="1800">
        <a:solidFill>
          <a:schemeClr val="tx1"/>
        </a:solidFill>
        <a:latin typeface="+mn-lt"/>
        <a:ea typeface="+mn-ea"/>
        <a:cs typeface="+mn-cs"/>
      </a:defRPr>
    </a:lvl5pPr>
    <a:lvl6pPr defTabSz="914400" eaLnBrk="1" hangingPunct="1" latinLnBrk="0" lvl="5" marL="2286000" rtl="0" algn="l">
      <a:defRPr kern="1200" sz="1800">
        <a:solidFill>
          <a:schemeClr val="tx1"/>
        </a:solidFill>
        <a:latin typeface="+mn-lt"/>
        <a:ea typeface="+mn-ea"/>
        <a:cs typeface="+mn-cs"/>
      </a:defRPr>
    </a:lvl6pPr>
    <a:lvl7pPr defTabSz="914400" eaLnBrk="1" hangingPunct="1" latinLnBrk="0" lvl="6" marL="2743200" rtl="0" algn="l">
      <a:defRPr kern="1200" sz="1800">
        <a:solidFill>
          <a:schemeClr val="tx1"/>
        </a:solidFill>
        <a:latin typeface="+mn-lt"/>
        <a:ea typeface="+mn-ea"/>
        <a:cs typeface="+mn-cs"/>
      </a:defRPr>
    </a:lvl7pPr>
    <a:lvl8pPr defTabSz="914400" eaLnBrk="1" hangingPunct="1" latinLnBrk="0" lvl="7" marL="3200400" rtl="0" algn="l">
      <a:defRPr kern="1200" sz="1800">
        <a:solidFill>
          <a:schemeClr val="tx1"/>
        </a:solidFill>
        <a:latin typeface="+mn-lt"/>
        <a:ea typeface="+mn-ea"/>
        <a:cs typeface="+mn-cs"/>
      </a:defRPr>
    </a:lvl8pPr>
    <a:lvl9pPr defTabSz="914400" eaLnBrk="1" hangingPunct="1" latinLnBrk="0" lvl="8" marL="3657600" rtl="0" algn="l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1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" Type="http://schemas.openxmlformats.org/officeDocument/2006/relationships/theme" Target="theme/theme1.xml"/><Relationship Id="rId2" Type="http://schemas.openxmlformats.org/officeDocument/2006/relationships/presProps" Target="presProps1.xml"/><Relationship Id="rId3" Type="http://schemas.openxmlformats.org/officeDocument/2006/relationships/slideMaster" Target="slideMasters/slide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91250-A790-4326-90FC-EBD2490036F6}" type="datetimeFigureOut">
              <a:rPr lang="en-US" smtClean="0"/>
              <a:t>5/31/2021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9B291-843E-4683-9A68-604982A876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56312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91250-A790-4326-90FC-EBD2490036F6}" type="datetimeFigureOut">
              <a:rPr lang="en-US" smtClean="0"/>
              <a:t>5/31/2021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9B291-843E-4683-9A68-604982A876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03902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91250-A790-4326-90FC-EBD2490036F6}" type="datetimeFigureOut">
              <a:rPr lang="en-US" smtClean="0"/>
              <a:t>5/31/2021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9B291-843E-4683-9A68-604982A876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98783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91250-A790-4326-90FC-EBD2490036F6}" type="datetimeFigureOut">
              <a:rPr lang="en-US" smtClean="0"/>
              <a:t>5/31/2021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9B291-843E-4683-9A68-604982A876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23411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91250-A790-4326-90FC-EBD2490036F6}" type="datetimeFigureOut">
              <a:rPr lang="en-US" smtClean="0"/>
              <a:t>5/31/2021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9B291-843E-4683-9A68-604982A876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77753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91250-A790-4326-90FC-EBD2490036F6}" type="datetimeFigureOut">
              <a:rPr lang="en-US" smtClean="0"/>
              <a:t>5/31/2021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9B291-843E-4683-9A68-604982A876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84946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91250-A790-4326-90FC-EBD2490036F6}" type="datetimeFigureOut">
              <a:rPr lang="en-US" smtClean="0"/>
              <a:t>5/31/2021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9B291-843E-4683-9A68-604982A876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51293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91250-A790-4326-90FC-EBD2490036F6}" type="datetimeFigureOut">
              <a:rPr lang="en-US" smtClean="0"/>
              <a:t>5/31/2021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9B291-843E-4683-9A68-604982A876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26628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91250-A790-4326-90FC-EBD2490036F6}" type="datetimeFigureOut">
              <a:rPr lang="en-US" smtClean="0"/>
              <a:t>5/31/2021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9B291-843E-4683-9A68-604982A876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53084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91250-A790-4326-90FC-EBD2490036F6}" type="datetimeFigureOut">
              <a:rPr lang="en-US" smtClean="0"/>
              <a:t>5/31/2021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9B291-843E-4683-9A68-604982A876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04905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C91250-A790-4326-90FC-EBD2490036F6}" type="datetimeFigureOut">
              <a:rPr lang="en-US" smtClean="0"/>
              <a:t>5/31/2021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E9B291-843E-4683-9A68-604982A876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36072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C91250-A790-4326-90FC-EBD2490036F6}" type="datetimeFigureOut">
              <a:rPr lang="en-US" smtClean="0"/>
              <a:t>5/31/2021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E9B291-843E-4683-9A68-604982A876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2563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4546" y="1"/>
            <a:ext cx="1234654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71615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33541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High performance </a:t>
            </a:r>
            <a:r>
              <a:rPr lang="en-US" smtClean="0"/>
              <a:t>team activity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53536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8474" y="-590842"/>
            <a:ext cx="12056012" cy="7638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19959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goal is to perform high quality CPR pushing </a:t>
            </a:r>
            <a:r>
              <a:rPr lang="en-US" dirty="0" err="1" smtClean="0"/>
              <a:t>upto</a:t>
            </a:r>
            <a:r>
              <a:rPr lang="en-US" dirty="0" smtClean="0"/>
              <a:t> </a:t>
            </a:r>
            <a:r>
              <a:rPr lang="en-US" dirty="0" err="1" smtClean="0"/>
              <a:t>atleast</a:t>
            </a:r>
            <a:r>
              <a:rPr lang="en-US" dirty="0" smtClean="0"/>
              <a:t> 2 inches,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</a:t>
            </a:r>
            <a:r>
              <a:rPr lang="en-US" dirty="0" err="1" smtClean="0"/>
              <a:t>atleast</a:t>
            </a:r>
            <a:r>
              <a:rPr lang="en-US" dirty="0" smtClean="0"/>
              <a:t> 100 to 120 compressions per minute allowing full recoil of        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chest and no excessive ventilation.</a:t>
            </a:r>
          </a:p>
          <a:p>
            <a:r>
              <a:rPr lang="en-US" dirty="0" smtClean="0"/>
              <a:t>It is very important the team is on the same page </a:t>
            </a:r>
            <a:r>
              <a:rPr lang="en-US" dirty="0" err="1" smtClean="0"/>
              <a:t>co-ordinating</a:t>
            </a:r>
            <a:r>
              <a:rPr lang="en-US" dirty="0" smtClean="0"/>
              <a:t> the work and preventing confusion</a:t>
            </a:r>
          </a:p>
        </p:txBody>
      </p:sp>
    </p:spTree>
    <p:extLst>
      <p:ext uri="{BB962C8B-B14F-4D97-AF65-F5344CB8AC3E}">
        <p14:creationId xmlns:p14="http://schemas.microsoft.com/office/powerpoint/2010/main" val="19794213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One person is given the position of team leader who assign the different roles to the other personnel</a:t>
            </a:r>
          </a:p>
          <a:p>
            <a:r>
              <a:rPr lang="en-US" dirty="0" smtClean="0"/>
              <a:t>Immediately when the team reaches the site, one person to go check for pulse and take over chest compressions from the bystander</a:t>
            </a:r>
          </a:p>
          <a:p>
            <a:r>
              <a:rPr lang="en-US" dirty="0" smtClean="0"/>
              <a:t>One person to take care of airway</a:t>
            </a:r>
          </a:p>
          <a:p>
            <a:r>
              <a:rPr lang="en-US" dirty="0" smtClean="0"/>
              <a:t>Once AED is </a:t>
            </a:r>
            <a:r>
              <a:rPr lang="en-US" dirty="0" err="1" smtClean="0"/>
              <a:t>available,one</a:t>
            </a:r>
            <a:r>
              <a:rPr lang="en-US" dirty="0" smtClean="0"/>
              <a:t> person attach he pads to the body of the patient. It will </a:t>
            </a:r>
            <a:r>
              <a:rPr lang="en-US" dirty="0" err="1" smtClean="0"/>
              <a:t>analyse</a:t>
            </a:r>
            <a:r>
              <a:rPr lang="en-US" dirty="0" smtClean="0"/>
              <a:t> the rhythm.</a:t>
            </a:r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0070520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 it’s a </a:t>
            </a:r>
            <a:r>
              <a:rPr lang="en-US" dirty="0" err="1" smtClean="0"/>
              <a:t>shockable</a:t>
            </a:r>
            <a:r>
              <a:rPr lang="en-US" dirty="0" smtClean="0"/>
              <a:t> rhythm others should remove hands from the patient and stay clear when the shock is delivered.</a:t>
            </a:r>
          </a:p>
          <a:p>
            <a:r>
              <a:rPr lang="en-US" dirty="0" smtClean="0"/>
              <a:t>If its non </a:t>
            </a:r>
            <a:r>
              <a:rPr lang="en-US" dirty="0" err="1" smtClean="0"/>
              <a:t>shockable</a:t>
            </a:r>
            <a:r>
              <a:rPr lang="en-US" dirty="0" smtClean="0"/>
              <a:t> rhythm continue with the chest compressions</a:t>
            </a:r>
          </a:p>
          <a:p>
            <a:r>
              <a:rPr lang="en-US" dirty="0" smtClean="0"/>
              <a:t>Once the shock is delivered continue with the chest compressions and ventilation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29102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 is important each personnel know their role.</a:t>
            </a:r>
          </a:p>
          <a:p>
            <a:r>
              <a:rPr lang="en-US" dirty="0" smtClean="0"/>
              <a:t>It is important to have a proper communication between the                 team mates </a:t>
            </a:r>
          </a:p>
          <a:p>
            <a:r>
              <a:rPr lang="en-US" dirty="0" smtClean="0"/>
              <a:t>If a team leader finds a personnel not doing a work efficiently its important to correct it.</a:t>
            </a:r>
          </a:p>
        </p:txBody>
      </p:sp>
    </p:spTree>
    <p:extLst>
      <p:ext uri="{BB962C8B-B14F-4D97-AF65-F5344CB8AC3E}">
        <p14:creationId xmlns:p14="http://schemas.microsoft.com/office/powerpoint/2010/main" val="33327912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 you feel the chest compressions are not efficient ask the personnel to push harder and faster in a polite way.</a:t>
            </a:r>
          </a:p>
          <a:p>
            <a:r>
              <a:rPr lang="en-US" dirty="0" smtClean="0"/>
              <a:t>If a personnel feel they are tired and feel difficulty in doing a work it is important for them to come forward and ask for help.</a:t>
            </a:r>
          </a:p>
          <a:p>
            <a:r>
              <a:rPr lang="en-US" dirty="0" smtClean="0"/>
              <a:t>In a case where a health personnel feels tired after giving chest compressions other person can take over so the quality of the CPR</a:t>
            </a:r>
          </a:p>
          <a:p>
            <a:pPr marL="0" indent="0">
              <a:buNone/>
            </a:pPr>
            <a:r>
              <a:rPr lang="en-US" dirty="0" smtClean="0"/>
              <a:t>   doesn’t get compromised.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99235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 is important to make sure the timing is maintained and switch between compressions every 2 min</a:t>
            </a:r>
          </a:p>
          <a:p>
            <a:r>
              <a:rPr lang="en-US" dirty="0" smtClean="0"/>
              <a:t>One personnel can ask the bystander the details of the incident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83261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